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257" r:id="rId3"/>
    <p:sldId id="261" r:id="rId4"/>
    <p:sldId id="262" r:id="rId5"/>
    <p:sldId id="270" r:id="rId6"/>
    <p:sldId id="263" r:id="rId7"/>
    <p:sldId id="264" r:id="rId8"/>
    <p:sldId id="265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259" r:id="rId65"/>
    <p:sldId id="258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  <a:srgbClr val="F0EA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0" autoAdjust="0"/>
    <p:restoredTop sz="94694" autoAdjust="0"/>
  </p:normalViewPr>
  <p:slideViewPr>
    <p:cSldViewPr>
      <p:cViewPr varScale="1">
        <p:scale>
          <a:sx n="87" d="100"/>
          <a:sy n="87" d="100"/>
        </p:scale>
        <p:origin x="-84" y="-23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6D96F-4134-42C5-9E5B-CCADEDC83CB1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2180A-45B6-4D43-B55A-1164B66E0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180A-45B6-4D43-B55A-1164B66E08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CE22-F3A4-48FC-9750-DEA39F8AC4F3}" type="datetime1">
              <a:rPr lang="en-US" smtClean="0"/>
              <a:pPr/>
              <a:t>12/4/2009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442B-4522-4625-BBD0-3ED6708FDE54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10E7-290F-4696-A00A-B92FEBF14CEF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1CB-3707-417F-8325-2204260DB364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8473D-D307-4B77-A0EF-0E321FB38784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DDB1-8F7D-4F47-BF7B-E47FEB9858C5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0A87-D10D-477F-9BA9-78CA341150A5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B302-1B21-4A35-AC42-AC9D91420A84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DC09-D010-432C-BFC9-235E4AEAF44B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2569-7054-4CB8-BDAE-D88661D00AB2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C982-E390-4E2D-92FE-0BDA8376738E}" type="datetime1">
              <a:rPr lang="en-US" smtClean="0"/>
              <a:pPr/>
              <a:t>12/4/2009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rodneybeede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2A4ED-A3BE-4086-8342-24FC8F691979}" type="datetime1">
              <a:rPr lang="en-US" smtClean="0"/>
              <a:pPr/>
              <a:t>12/4/2009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9E26-6699-4B74-9E11-97BB5EB60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247900" y="6657201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Derived from "x86 Assembly Registers and the Stack" by 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3"/>
              </a:rPr>
              <a:t>Rodney Beede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hyperlink" Target="http://gcc.gnu.org/onlinedocs/gccint/Initialization.html" TargetMode="External"/><Relationship Id="rId3" Type="http://schemas.openxmlformats.org/officeDocument/2006/relationships/hyperlink" Target="http://en.wikibooks.org/wiki/X86_Assembly/X86_Architecture" TargetMode="External"/><Relationship Id="rId7" Type="http://schemas.openxmlformats.org/officeDocument/2006/relationships/hyperlink" Target="http://blogs.embarcadero.com/eboling/2009/10/13/5620" TargetMode="External"/><Relationship Id="rId2" Type="http://schemas.openxmlformats.org/officeDocument/2006/relationships/hyperlink" Target="http://en.wikipedia.org/wiki/X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vernmentsecurity.org/forum/index.php?showtopic=32146" TargetMode="External"/><Relationship Id="rId5" Type="http://schemas.openxmlformats.org/officeDocument/2006/relationships/hyperlink" Target="http://scr.csc.noctrl.edu/courses/csc220/asm/GnuFTPl.htm" TargetMode="External"/><Relationship Id="rId4" Type="http://schemas.openxmlformats.org/officeDocument/2006/relationships/hyperlink" Target="http://en.wikibooks.org/wiki/X86_Assembly/GAS_Syntax" TargetMode="Externa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us/" TargetMode="External"/><Relationship Id="rId2" Type="http://schemas.openxmlformats.org/officeDocument/2006/relationships/hyperlink" Target="http://www.rodneybeed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x86 Assembly Registers</a:t>
            </a:r>
            <a:br>
              <a:rPr lang="en-US" dirty="0" smtClean="0"/>
            </a:br>
            <a:r>
              <a:rPr lang="en-US" dirty="0" smtClean="0"/>
              <a:t>and the Stack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// Note that </a:t>
            </a:r>
            <a:r>
              <a:rPr lang="en-US" sz="2400" dirty="0" err="1" smtClean="0">
                <a:solidFill>
                  <a:srgbClr val="00B050"/>
                </a:solidFill>
              </a:rPr>
              <a:t>envp</a:t>
            </a:r>
            <a:r>
              <a:rPr lang="en-US" sz="2400" dirty="0" smtClean="0">
                <a:solidFill>
                  <a:srgbClr val="00B050"/>
                </a:solidFill>
              </a:rPr>
              <a:t> is not standard to C but is allowed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main(</a:t>
            </a:r>
            <a:r>
              <a:rPr lang="en-US" sz="2400" dirty="0" smtClean="0">
                <a:solidFill>
                  <a:srgbClr val="7030A0"/>
                </a:solidFill>
              </a:rPr>
              <a:t>const </a:t>
            </a: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argc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7030A0"/>
                </a:solidFill>
              </a:rPr>
              <a:t>const char</a:t>
            </a:r>
            <a:r>
              <a:rPr lang="en-US" sz="2400" dirty="0" smtClean="0"/>
              <a:t> * </a:t>
            </a:r>
            <a:r>
              <a:rPr lang="en-US" sz="2400" dirty="0" err="1" smtClean="0"/>
              <a:t>argv</a:t>
            </a:r>
            <a:r>
              <a:rPr lang="en-US" sz="2400" dirty="0" smtClean="0"/>
              <a:t>[], </a:t>
            </a:r>
            <a:r>
              <a:rPr lang="en-US" sz="2400" dirty="0" smtClean="0">
                <a:solidFill>
                  <a:srgbClr val="7030A0"/>
                </a:solidFill>
              </a:rPr>
              <a:t>const char</a:t>
            </a:r>
            <a:r>
              <a:rPr lang="en-US" sz="2400" dirty="0" smtClean="0"/>
              <a:t> * </a:t>
            </a:r>
            <a:r>
              <a:rPr lang="en-US" sz="2400" dirty="0" err="1" smtClean="0"/>
              <a:t>envp</a:t>
            </a:r>
            <a:r>
              <a:rPr lang="en-US" sz="2400" dirty="0" smtClean="0"/>
              <a:t>[]) {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// </a:t>
            </a:r>
            <a:r>
              <a:rPr lang="en-US" sz="2400" dirty="0" err="1" smtClean="0">
                <a:solidFill>
                  <a:srgbClr val="00B050"/>
                </a:solidFill>
              </a:rPr>
              <a:t>argc</a:t>
            </a:r>
            <a:r>
              <a:rPr lang="en-US" sz="2400" dirty="0" smtClean="0">
                <a:solidFill>
                  <a:srgbClr val="00B050"/>
                </a:solidFill>
              </a:rPr>
              <a:t> is usually 1 or greater as </a:t>
            </a:r>
            <a:r>
              <a:rPr lang="en-US" sz="2400" dirty="0" err="1" smtClean="0">
                <a:solidFill>
                  <a:srgbClr val="00B050"/>
                </a:solidFill>
              </a:rPr>
              <a:t>argv</a:t>
            </a:r>
            <a:r>
              <a:rPr lang="en-US" sz="2400" dirty="0" smtClean="0">
                <a:solidFill>
                  <a:srgbClr val="00B050"/>
                </a:solidFill>
              </a:rPr>
              <a:t>[0] = pathname of program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argc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Compile with: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gcc</a:t>
            </a:r>
            <a:r>
              <a:rPr lang="en-US" sz="2400" b="1" dirty="0" smtClean="0"/>
              <a:t> -S </a:t>
            </a:r>
            <a:r>
              <a:rPr lang="en-US" sz="2400" b="1" dirty="0" err="1" smtClean="0"/>
              <a:t>program.c</a:t>
            </a: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This will generate a </a:t>
            </a:r>
            <a:r>
              <a:rPr lang="en-US" sz="2400" dirty="0" err="1" smtClean="0"/>
              <a:t>program.s</a:t>
            </a:r>
            <a:r>
              <a:rPr lang="en-US" sz="2400" dirty="0" smtClean="0"/>
              <a:t> file which contains the assembly code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GNU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600200"/>
            <a:ext cx="57150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These are used for debugging by debugger tools.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They are optional.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0574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Indicates start of code section.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00"/>
            <a:ext cx="60198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Indicates “_main” is a global label.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Linker uses this label for startup.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5146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Again for the debugger.  Optional.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743200"/>
            <a:ext cx="60198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“_main” label where the startup code beings.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9718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Preserve previous stack frame.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For main may seem redundant but good practice says have it and useful if program needs to provide an exit code at the end.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2004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Set current stack pointer as base reference.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Useful for addressing passed in arguments to method.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4290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Reserve 8 bytes on the stack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Why?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2819400" cy="5410200"/>
          </a:xfrm>
        </p:spPr>
        <p:txBody>
          <a:bodyPr numCol="1">
            <a:noAutofit/>
          </a:bodyPr>
          <a:lstStyle/>
          <a:p>
            <a:r>
              <a:rPr lang="en-US" sz="1200" u="sng" dirty="0" smtClean="0"/>
              <a:t>16-bit has 14</a:t>
            </a:r>
          </a:p>
          <a:p>
            <a:pPr lvl="1"/>
            <a:r>
              <a:rPr lang="en-US" sz="1200" dirty="0" smtClean="0"/>
              <a:t>General</a:t>
            </a:r>
          </a:p>
          <a:p>
            <a:pPr lvl="2"/>
            <a:r>
              <a:rPr lang="en-US" sz="1200" dirty="0" smtClean="0"/>
              <a:t>AX</a:t>
            </a:r>
          </a:p>
          <a:p>
            <a:pPr lvl="2"/>
            <a:r>
              <a:rPr lang="en-US" sz="1200" dirty="0" smtClean="0"/>
              <a:t>BX</a:t>
            </a:r>
          </a:p>
          <a:p>
            <a:pPr lvl="2"/>
            <a:r>
              <a:rPr lang="en-US" sz="1200" dirty="0" smtClean="0"/>
              <a:t>CX</a:t>
            </a:r>
          </a:p>
          <a:p>
            <a:pPr lvl="2"/>
            <a:r>
              <a:rPr lang="en-US" sz="1200" dirty="0" smtClean="0"/>
              <a:t>DX</a:t>
            </a:r>
          </a:p>
          <a:p>
            <a:pPr lvl="1"/>
            <a:r>
              <a:rPr lang="en-US" sz="1200" dirty="0" smtClean="0"/>
              <a:t>Segment</a:t>
            </a:r>
          </a:p>
          <a:p>
            <a:pPr lvl="2"/>
            <a:r>
              <a:rPr lang="en-US" sz="1200" dirty="0" smtClean="0"/>
              <a:t>CS</a:t>
            </a:r>
          </a:p>
          <a:p>
            <a:pPr lvl="2"/>
            <a:r>
              <a:rPr lang="en-US" sz="1200" dirty="0" smtClean="0"/>
              <a:t>DS</a:t>
            </a:r>
          </a:p>
          <a:p>
            <a:pPr lvl="2"/>
            <a:r>
              <a:rPr lang="en-US" sz="1200" dirty="0" smtClean="0"/>
              <a:t>SS</a:t>
            </a:r>
          </a:p>
          <a:p>
            <a:pPr lvl="2"/>
            <a:r>
              <a:rPr lang="en-US" sz="1200" dirty="0" smtClean="0"/>
              <a:t>ES</a:t>
            </a:r>
          </a:p>
          <a:p>
            <a:pPr lvl="2"/>
            <a:endParaRPr lang="en-US" sz="1200" dirty="0" smtClean="0"/>
          </a:p>
          <a:p>
            <a:pPr lvl="2"/>
            <a:endParaRPr lang="en-US" sz="1200" dirty="0" smtClean="0"/>
          </a:p>
          <a:p>
            <a:pPr lvl="1"/>
            <a:r>
              <a:rPr lang="en-US" sz="1200" dirty="0" smtClean="0"/>
              <a:t>Pointer</a:t>
            </a:r>
          </a:p>
          <a:p>
            <a:pPr lvl="2"/>
            <a:r>
              <a:rPr lang="en-US" sz="1200" dirty="0" smtClean="0"/>
              <a:t>SP</a:t>
            </a:r>
          </a:p>
          <a:p>
            <a:pPr lvl="2"/>
            <a:r>
              <a:rPr lang="en-US" sz="1200" dirty="0" smtClean="0"/>
              <a:t>BP</a:t>
            </a:r>
          </a:p>
          <a:p>
            <a:pPr lvl="1"/>
            <a:r>
              <a:rPr lang="en-US" sz="1200" dirty="0" smtClean="0"/>
              <a:t>Array Indexing</a:t>
            </a:r>
          </a:p>
          <a:p>
            <a:pPr lvl="2"/>
            <a:r>
              <a:rPr lang="en-US" sz="1200" dirty="0" smtClean="0"/>
              <a:t>SI</a:t>
            </a:r>
          </a:p>
          <a:p>
            <a:pPr lvl="2"/>
            <a:r>
              <a:rPr lang="en-US" sz="1200" dirty="0" smtClean="0"/>
              <a:t>DI</a:t>
            </a:r>
          </a:p>
          <a:p>
            <a:pPr lvl="1"/>
            <a:r>
              <a:rPr lang="en-US" sz="1200" dirty="0" smtClean="0"/>
              <a:t>FLAGS (single register)</a:t>
            </a:r>
          </a:p>
          <a:p>
            <a:pPr lvl="2"/>
            <a:r>
              <a:rPr lang="en-US" sz="1200" dirty="0" smtClean="0"/>
              <a:t>Carry</a:t>
            </a:r>
          </a:p>
          <a:p>
            <a:pPr lvl="2"/>
            <a:r>
              <a:rPr lang="en-US" sz="1200" dirty="0" smtClean="0"/>
              <a:t>Overflow</a:t>
            </a:r>
          </a:p>
          <a:p>
            <a:pPr lvl="2"/>
            <a:r>
              <a:rPr lang="en-US" sz="1200" dirty="0" smtClean="0"/>
              <a:t>…</a:t>
            </a:r>
          </a:p>
          <a:p>
            <a:pPr lvl="1"/>
            <a:r>
              <a:rPr lang="en-US" sz="1200" dirty="0" smtClean="0"/>
              <a:t>Code</a:t>
            </a:r>
          </a:p>
          <a:p>
            <a:pPr lvl="2"/>
            <a:r>
              <a:rPr lang="en-US" sz="1200" dirty="0" smtClean="0"/>
              <a:t>IP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67000" y="1219200"/>
            <a:ext cx="2819400" cy="5486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32-bit has 16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EAX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EBX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ECX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Segment (16-bit)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FS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Pointer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ESP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EBP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 Indexing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ESI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EFLAGS (single register)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Overflow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EIP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257800" y="1219200"/>
            <a:ext cx="3886200" cy="56388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u="sng" dirty="0" smtClean="0"/>
              <a:t>64</a:t>
            </a:r>
            <a:r>
              <a:rPr kumimoji="0" 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-bit has 24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RAX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RBX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RCX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Segment (16-bit)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FS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Pointer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RSP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RBP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 Indexing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RSI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RFLAGS (single)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Overflow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EIP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1200" dirty="0" err="1" smtClean="0"/>
              <a:t>Addt</a:t>
            </a:r>
            <a:r>
              <a:rPr lang="en-US" sz="1200" dirty="0" smtClean="0"/>
              <a:t>. General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dirty="0" smtClean="0"/>
              <a:t>R8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dirty="0" smtClean="0"/>
              <a:t>R9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R10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dirty="0" smtClean="0"/>
              <a:t>R11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R12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dirty="0" smtClean="0"/>
              <a:t>R13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dirty="0" smtClean="0"/>
              <a:t>R14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dirty="0" smtClean="0"/>
              <a:t>R15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5486400"/>
            <a:ext cx="57150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50292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34290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Reserve 8 bytes on the stack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space is for preparation for the __</a:t>
            </a:r>
            <a:r>
              <a:rPr lang="en-US" sz="2400" dirty="0" err="1" smtClean="0">
                <a:solidFill>
                  <a:schemeClr val="bg1"/>
                </a:solidFill>
              </a:rPr>
              <a:t>alloc</a:t>
            </a:r>
            <a:r>
              <a:rPr lang="en-US" sz="2400" dirty="0" smtClean="0">
                <a:solidFill>
                  <a:schemeClr val="bg1"/>
                </a:solidFill>
              </a:rPr>
              <a:t> and __main calls for C library setup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6576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Align the stack pointer with the next lowest 16-byte boundary by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AND </a:t>
            </a:r>
            <a:r>
              <a:rPr lang="en-US" sz="2400" dirty="0" err="1" smtClean="0">
                <a:solidFill>
                  <a:schemeClr val="bg1"/>
                </a:solidFill>
              </a:rPr>
              <a:t>esp</a:t>
            </a:r>
            <a:r>
              <a:rPr lang="en-US" sz="2400" dirty="0" smtClean="0">
                <a:solidFill>
                  <a:schemeClr val="bg1"/>
                </a:solidFill>
              </a:rPr>
              <a:t> with 0xFFFFFFF0.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Useful for SIMD instructions and faster floating point operations.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886200"/>
            <a:ext cx="5715000" cy="1600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This whole section is preparation for C library setup for __</a:t>
            </a:r>
            <a:r>
              <a:rPr lang="en-US" sz="2400" dirty="0" err="1" smtClean="0">
                <a:solidFill>
                  <a:schemeClr val="bg1"/>
                </a:solidFill>
              </a:rPr>
              <a:t>alloca</a:t>
            </a:r>
            <a:r>
              <a:rPr lang="en-US" sz="2400" dirty="0" smtClean="0">
                <a:solidFill>
                  <a:schemeClr val="bg1"/>
                </a:solidFill>
              </a:rPr>
              <a:t> and __main.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End result will have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equal to …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8862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Set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to 0.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1148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+ 15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15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3434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+ 15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30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5720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&gt;&gt; 4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Logical shift right 4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30 = 00000000 00000000 00000000 00011110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00000000 00000000 00000000 00000001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8006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&lt;&lt; 4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Arithmetic shift left 4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Before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: = 00000000 00000000 00000000 00000001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After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: = 00000000 00000000 00000000 00010000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50292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Set data in memory at offset 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 – 4 to the value of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-4(%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) =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52578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Set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back to the same value in that memory location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=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x86 Registers (Special)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900" y="1219200"/>
            <a:ext cx="3886200" cy="609600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en-US" dirty="0" smtClean="0"/>
              <a:t>For all x86 processors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3500" y="1905000"/>
            <a:ext cx="6477000" cy="4524315"/>
          </a:xfrm>
          <a:prstGeom prst="rect">
            <a:avLst/>
          </a:prstGeom>
          <a:noFill/>
        </p:spPr>
        <p:txBody>
          <a:bodyPr wrap="square" numCol="2" rtlCol="0">
            <a:normAutofit/>
          </a:bodyPr>
          <a:lstStyle/>
          <a:p>
            <a:pPr marL="347472" indent="-347472">
              <a:buFont typeface="Arial" pitchFamily="34" charset="0"/>
              <a:buChar char="•"/>
            </a:pPr>
            <a:r>
              <a:rPr lang="en-US" sz="2000" dirty="0" smtClean="0"/>
              <a:t>Control Registers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CR0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CR1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CR2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CR3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CR4</a:t>
            </a:r>
          </a:p>
          <a:p>
            <a:pPr marL="347472" indent="-347472">
              <a:buFont typeface="Arial" pitchFamily="34" charset="0"/>
              <a:buChar char="•"/>
            </a:pPr>
            <a:r>
              <a:rPr lang="en-US" sz="2000" dirty="0" smtClean="0"/>
              <a:t>Debug Registers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DR0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DR1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DR2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DR3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DR6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DR7</a:t>
            </a:r>
          </a:p>
          <a:p>
            <a:pPr marL="740664" lvl="1" indent="-283464"/>
            <a:endParaRPr lang="en-US" sz="2000" dirty="0" smtClean="0"/>
          </a:p>
          <a:p>
            <a:pPr marL="347472" indent="-347472">
              <a:buFont typeface="Arial" pitchFamily="34" charset="0"/>
              <a:buChar char="•"/>
            </a:pPr>
            <a:r>
              <a:rPr lang="en-US" sz="2000" dirty="0" smtClean="0"/>
              <a:t>Test Registers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TR4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TR5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TR6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TR7</a:t>
            </a:r>
          </a:p>
          <a:p>
            <a:pPr marL="347472" indent="-347472">
              <a:buFont typeface="Arial" pitchFamily="34" charset="0"/>
              <a:buChar char="•"/>
            </a:pPr>
            <a:r>
              <a:rPr lang="en-US" sz="2000" dirty="0" smtClean="0"/>
              <a:t>Descriptor Registers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GDTR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LDTR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IDTR</a:t>
            </a:r>
          </a:p>
          <a:p>
            <a:pPr marL="347472" indent="-347472">
              <a:buFont typeface="Arial" pitchFamily="34" charset="0"/>
              <a:buChar char="•"/>
            </a:pPr>
            <a:r>
              <a:rPr lang="en-US" sz="2000" dirty="0" smtClean="0"/>
              <a:t>Task Register</a:t>
            </a:r>
          </a:p>
          <a:p>
            <a:pPr marL="740664" lvl="1" indent="-283464">
              <a:buFont typeface="Arial" pitchFamily="34" charset="0"/>
              <a:buChar char="–"/>
            </a:pPr>
            <a:r>
              <a:rPr lang="en-US" sz="2000" dirty="0" smtClean="0"/>
              <a:t>TR</a:t>
            </a:r>
          </a:p>
          <a:p>
            <a:pPr lvl="1"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886200"/>
            <a:ext cx="5715000" cy="1600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End result will have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equal to 16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This is </a:t>
            </a:r>
            <a:r>
              <a:rPr lang="en-US" sz="2400" dirty="0" err="1" smtClean="0">
                <a:solidFill>
                  <a:schemeClr val="bg1"/>
                </a:solidFill>
              </a:rPr>
              <a:t>unoptimized</a:t>
            </a:r>
            <a:r>
              <a:rPr lang="en-US" sz="2400" dirty="0" smtClean="0">
                <a:solidFill>
                  <a:schemeClr val="bg1"/>
                </a:solidFill>
              </a:rPr>
              <a:t> code which is why it didn’t use a simple </a:t>
            </a:r>
            <a:r>
              <a:rPr lang="en-US" sz="2400" dirty="0" err="1" smtClean="0">
                <a:solidFill>
                  <a:schemeClr val="bg1"/>
                </a:solidFill>
              </a:rPr>
              <a:t>movl</a:t>
            </a:r>
            <a:r>
              <a:rPr lang="en-US" sz="2400" dirty="0" smtClean="0">
                <a:solidFill>
                  <a:schemeClr val="bg1"/>
                </a:solidFill>
              </a:rPr>
              <a:t> $16, %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Try </a:t>
            </a:r>
            <a:r>
              <a:rPr lang="en-US" sz="2400" dirty="0" err="1" smtClean="0">
                <a:solidFill>
                  <a:schemeClr val="bg1"/>
                </a:solidFill>
              </a:rPr>
              <a:t>gcc</a:t>
            </a:r>
            <a:r>
              <a:rPr lang="en-US" sz="2400" dirty="0" smtClean="0">
                <a:solidFill>
                  <a:schemeClr val="bg1"/>
                </a:solidFill>
              </a:rPr>
              <a:t> –O2 –S </a:t>
            </a:r>
            <a:r>
              <a:rPr lang="en-US" sz="2400" dirty="0" err="1" smtClean="0">
                <a:solidFill>
                  <a:schemeClr val="bg1"/>
                </a:solidFill>
              </a:rPr>
              <a:t>program.c</a:t>
            </a:r>
            <a:r>
              <a:rPr lang="en-US" sz="2400" dirty="0" smtClean="0">
                <a:solidFill>
                  <a:schemeClr val="bg1"/>
                </a:solidFill>
              </a:rPr>
              <a:t> as well.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value in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can be used by the __</a:t>
            </a:r>
            <a:r>
              <a:rPr lang="en-US" sz="2400" dirty="0" err="1" smtClean="0">
                <a:solidFill>
                  <a:schemeClr val="bg1"/>
                </a:solidFill>
              </a:rPr>
              <a:t>alloca</a:t>
            </a:r>
            <a:r>
              <a:rPr lang="en-US" sz="2400" dirty="0" smtClean="0">
                <a:solidFill>
                  <a:schemeClr val="bg1"/>
                </a:solidFill>
              </a:rPr>
              <a:t> and __main calls made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5486400"/>
            <a:ext cx="57150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Inserted by the GNU compiler to setup global constructors (see libgcc2.c).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59436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Place the value of </a:t>
            </a:r>
            <a:r>
              <a:rPr lang="en-US" sz="2400" dirty="0" err="1" smtClean="0">
                <a:solidFill>
                  <a:schemeClr val="bg1"/>
                </a:solidFill>
              </a:rPr>
              <a:t>argc</a:t>
            </a:r>
            <a:r>
              <a:rPr lang="en-US" sz="2400" dirty="0" smtClean="0">
                <a:solidFill>
                  <a:schemeClr val="bg1"/>
                </a:solidFill>
              </a:rPr>
              <a:t> into register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so it is returned as the exit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61722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leave</a:t>
            </a:r>
            <a:r>
              <a:rPr lang="en-US" sz="2400" dirty="0" smtClean="0">
                <a:solidFill>
                  <a:schemeClr val="bg1"/>
                </a:solidFill>
              </a:rPr>
              <a:t> is the same as: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mov</a:t>
            </a:r>
            <a:r>
              <a:rPr lang="en-US" sz="2400" dirty="0" smtClean="0">
                <a:solidFill>
                  <a:schemeClr val="bg1"/>
                </a:solidFill>
              </a:rPr>
              <a:t> 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, %</a:t>
            </a:r>
            <a:r>
              <a:rPr lang="en-US" sz="2400" dirty="0" err="1" smtClean="0">
                <a:solidFill>
                  <a:schemeClr val="bg1"/>
                </a:solidFill>
              </a:rPr>
              <a:t>esp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pop 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It simply restores 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 to the previous frame it originally pointed to before entering the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61722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leave</a:t>
            </a:r>
            <a:r>
              <a:rPr lang="en-US" sz="2400" dirty="0" smtClean="0">
                <a:solidFill>
                  <a:schemeClr val="bg1"/>
                </a:solidFill>
              </a:rPr>
              <a:t> is the same as: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b="1" i="1" dirty="0" err="1" smtClean="0">
                <a:solidFill>
                  <a:schemeClr val="bg1"/>
                </a:solidFill>
              </a:rPr>
              <a:t>mov</a:t>
            </a:r>
            <a:r>
              <a:rPr lang="en-US" sz="2400" b="1" i="1" dirty="0" smtClean="0">
                <a:solidFill>
                  <a:schemeClr val="bg1"/>
                </a:solidFill>
              </a:rPr>
              <a:t> %</a:t>
            </a:r>
            <a:r>
              <a:rPr lang="en-US" sz="2400" b="1" i="1" dirty="0" err="1" smtClean="0">
                <a:solidFill>
                  <a:schemeClr val="bg1"/>
                </a:solidFill>
              </a:rPr>
              <a:t>ebp</a:t>
            </a:r>
            <a:r>
              <a:rPr lang="en-US" sz="2400" b="1" i="1" dirty="0" smtClean="0">
                <a:solidFill>
                  <a:schemeClr val="bg1"/>
                </a:solidFill>
              </a:rPr>
              <a:t>, %</a:t>
            </a:r>
            <a:r>
              <a:rPr lang="en-US" sz="2400" b="1" i="1" dirty="0" err="1" smtClean="0">
                <a:solidFill>
                  <a:schemeClr val="bg1"/>
                </a:solidFill>
              </a:rPr>
              <a:t>esp</a:t>
            </a:r>
            <a:endParaRPr lang="en-US" sz="24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pop 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Move the stack pointer back to the start of the frame for </a:t>
            </a:r>
            <a:r>
              <a:rPr lang="en-US" sz="2400" u="sng" dirty="0" smtClean="0">
                <a:solidFill>
                  <a:schemeClr val="bg1"/>
                </a:solidFill>
              </a:rPr>
              <a:t>this</a:t>
            </a:r>
            <a:r>
              <a:rPr lang="en-US" sz="2400" dirty="0" smtClean="0">
                <a:solidFill>
                  <a:schemeClr val="bg1"/>
                </a:solidFill>
              </a:rPr>
              <a:t>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61722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leave</a:t>
            </a:r>
            <a:r>
              <a:rPr lang="en-US" sz="2400" dirty="0" smtClean="0">
                <a:solidFill>
                  <a:schemeClr val="bg1"/>
                </a:solidFill>
              </a:rPr>
              <a:t> is the same as: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mov</a:t>
            </a:r>
            <a:r>
              <a:rPr lang="en-US" sz="2400" dirty="0" smtClean="0">
                <a:solidFill>
                  <a:schemeClr val="bg1"/>
                </a:solidFill>
              </a:rPr>
              <a:t> 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, %</a:t>
            </a:r>
            <a:r>
              <a:rPr lang="en-US" sz="2400" dirty="0" err="1" smtClean="0">
                <a:solidFill>
                  <a:schemeClr val="bg1"/>
                </a:solidFill>
              </a:rPr>
              <a:t>esp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pop %</a:t>
            </a:r>
            <a:r>
              <a:rPr lang="en-US" sz="2400" b="1" i="1" dirty="0" err="1" smtClean="0">
                <a:solidFill>
                  <a:schemeClr val="bg1"/>
                </a:solidFill>
              </a:rPr>
              <a:t>ebp</a:t>
            </a:r>
            <a:endParaRPr lang="en-US" sz="2400" b="1" i="1" dirty="0" smtClean="0">
              <a:solidFill>
                <a:schemeClr val="bg1"/>
              </a:solidFill>
            </a:endParaRP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Take the current value at the top of the stack frame, which is the original 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 we saved, and restore it to 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6400800"/>
            <a:ext cx="5715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r>
              <a:rPr lang="en-US" dirty="0" smtClean="0">
                <a:solidFill>
                  <a:srgbClr val="00B050"/>
                </a:solidFill>
              </a:rPr>
              <a:t>	2;	.type	32;	.</a:t>
            </a:r>
            <a:r>
              <a:rPr lang="en-US" dirty="0" err="1" smtClean="0">
                <a:solidFill>
                  <a:srgbClr val="00B050"/>
                </a:solidFill>
              </a:rPr>
              <a:t>endef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Pop the value at the top of the stack to get the return address and return.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Note that the value in register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is the return value for the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43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Stepping 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1730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38397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305888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44087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50727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586818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 (Start)</a:t>
                      </a:r>
                    </a:p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0x400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715000" y="5791200"/>
            <a:ext cx="3276600" cy="838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Initial setup before code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43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</a:t>
            </a:r>
            <a:r>
              <a:rPr lang="en-US" dirty="0" err="1" smtClean="0"/>
              <a:t>argc</a:t>
            </a:r>
            <a:r>
              <a:rPr lang="en-US" dirty="0" smtClean="0"/>
              <a:t>/</a:t>
            </a:r>
            <a:r>
              <a:rPr lang="en-US" dirty="0" err="1" smtClean="0"/>
              <a:t>argv</a:t>
            </a:r>
            <a:r>
              <a:rPr lang="en-US" dirty="0" smtClean="0"/>
              <a:t>/</a:t>
            </a:r>
            <a:r>
              <a:rPr lang="en-US" dirty="0" err="1" smtClean="0"/>
              <a:t>envp</a:t>
            </a:r>
            <a:r>
              <a:rPr lang="en-US" dirty="0" smtClean="0"/>
              <a:t>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90406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envp</a:t>
                      </a:r>
                      <a:r>
                        <a:rPr lang="en-US" sz="1800" baseline="0" dirty="0" smtClean="0"/>
                        <a:t> and </a:t>
                      </a:r>
                      <a:r>
                        <a:rPr lang="en-US" sz="1800" baseline="0" dirty="0" err="1" smtClean="0"/>
                        <a:t>argv</a:t>
                      </a:r>
                      <a:r>
                        <a:rPr lang="en-US" sz="1800" baseline="0" dirty="0" smtClean="0"/>
                        <a:t> strings</a:t>
                      </a:r>
                      <a:endParaRPr lang="en-US" sz="1800" dirty="0" smtClean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 </a:t>
                      </a:r>
                      <a:r>
                        <a:rPr lang="en-US" sz="1800" i="1" dirty="0" smtClean="0"/>
                        <a:t>(null)</a:t>
                      </a:r>
                      <a:endParaRPr lang="en-US" sz="1800" dirty="0" smtClean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envp</a:t>
                      </a:r>
                      <a:r>
                        <a:rPr lang="en-US" sz="1800" dirty="0" smtClean="0"/>
                        <a:t>[n-1] </a:t>
                      </a:r>
                      <a:r>
                        <a:rPr lang="en-US" sz="1800" i="1" dirty="0" smtClean="0"/>
                        <a:t>(pointer)</a:t>
                      </a:r>
                      <a:endParaRPr lang="en-US" sz="1800" dirty="0" smtClean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…</a:t>
                      </a:r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envp</a:t>
                      </a:r>
                      <a:r>
                        <a:rPr lang="en-US" sz="1800" dirty="0" smtClean="0"/>
                        <a:t>[0] </a:t>
                      </a:r>
                      <a:r>
                        <a:rPr lang="en-US" sz="1800" i="1" dirty="0" smtClean="0"/>
                        <a:t>(pointer)</a:t>
                      </a:r>
                      <a:endParaRPr lang="en-US" sz="1800" dirty="0" smtClean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 </a:t>
                      </a:r>
                      <a:r>
                        <a:rPr lang="en-US" sz="1800" i="1" dirty="0" smtClean="0"/>
                        <a:t>(null)</a:t>
                      </a:r>
                      <a:endParaRPr lang="en-US" sz="1800" dirty="0" smtClean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argv</a:t>
                      </a:r>
                      <a:r>
                        <a:rPr lang="en-US" sz="1800" dirty="0" smtClean="0"/>
                        <a:t>[argc-1] </a:t>
                      </a:r>
                      <a:r>
                        <a:rPr lang="en-US" sz="1800" i="1" dirty="0" smtClean="0"/>
                        <a:t>(pointer)</a:t>
                      </a:r>
                      <a:endParaRPr lang="en-US" sz="1800" dirty="0" smtClean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…</a:t>
                      </a:r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argv</a:t>
                      </a:r>
                      <a:r>
                        <a:rPr lang="en-US" sz="1800" dirty="0" smtClean="0"/>
                        <a:t>[0] </a:t>
                      </a:r>
                      <a:r>
                        <a:rPr lang="en-US" sz="1800" i="1" dirty="0" smtClean="0"/>
                        <a:t>(pointer)</a:t>
                      </a:r>
                      <a:endParaRPr lang="en-US" sz="1800" dirty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/>
                        <a:t>argc</a:t>
                      </a:r>
                      <a:endParaRPr lang="en-US" sz="1800" b="0" dirty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Return Address</a:t>
                      </a:r>
                      <a:endParaRPr lang="en-US" sz="1800" dirty="0"/>
                    </a:p>
                  </a:txBody>
                  <a:tcPr/>
                </a:tc>
              </a:tr>
              <a:tr h="358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STACK (Start)</a:t>
                      </a:r>
                    </a:p>
                  </a:txBody>
                  <a:tcPr/>
                </a:tc>
              </a:tr>
              <a:tr h="46120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…</a:t>
                      </a:r>
                    </a:p>
                  </a:txBody>
                  <a:tcPr anchor="ctr"/>
                </a:tc>
              </a:tr>
              <a:tr h="62793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TEXT, DATA,</a:t>
                      </a:r>
                      <a:r>
                        <a:rPr lang="en-US" sz="1800" baseline="0" dirty="0" smtClean="0"/>
                        <a:t> HEAP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(code, constants)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0x400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4724400" y="1371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543300" y="2857500"/>
            <a:ext cx="297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724400" y="4343400"/>
            <a:ext cx="304800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724400" y="3581400"/>
            <a:ext cx="304800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724400" y="2852058"/>
            <a:ext cx="304800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724400" y="2132012"/>
            <a:ext cx="304800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48200" y="507274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ESP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9718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  (ESP)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Registers (common use)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EAX – accumulator</a:t>
            </a:r>
          </a:p>
          <a:p>
            <a:r>
              <a:rPr lang="en-US" dirty="0" smtClean="0"/>
              <a:t>EBX – base index (ex: arrays)</a:t>
            </a:r>
          </a:p>
          <a:p>
            <a:r>
              <a:rPr lang="en-US" dirty="0" smtClean="0"/>
              <a:t>ECX – counter</a:t>
            </a:r>
          </a:p>
          <a:p>
            <a:r>
              <a:rPr lang="en-US" dirty="0" smtClean="0"/>
              <a:t>EDX – data</a:t>
            </a:r>
          </a:p>
          <a:p>
            <a:endParaRPr lang="en-US" dirty="0" smtClean="0"/>
          </a:p>
          <a:p>
            <a:r>
              <a:rPr lang="en-US" dirty="0" smtClean="0"/>
              <a:t>ESI – source index for string ops</a:t>
            </a:r>
          </a:p>
          <a:p>
            <a:r>
              <a:rPr lang="en-US" dirty="0" smtClean="0"/>
              <a:t>EDI – destination index for string ops</a:t>
            </a:r>
          </a:p>
          <a:p>
            <a:endParaRPr lang="en-US" dirty="0" smtClean="0"/>
          </a:p>
          <a:p>
            <a:r>
              <a:rPr lang="en-US" dirty="0" smtClean="0"/>
              <a:t>EBP – stack base pointer (of stack frame)</a:t>
            </a:r>
          </a:p>
          <a:p>
            <a:r>
              <a:rPr lang="en-US" dirty="0" smtClean="0"/>
              <a:t>ESP – stack top pointer (current stack position)</a:t>
            </a:r>
          </a:p>
          <a:p>
            <a:endParaRPr lang="en-US" dirty="0" smtClean="0"/>
          </a:p>
          <a:p>
            <a:r>
              <a:rPr lang="en-US" dirty="0" smtClean="0"/>
              <a:t>EIP – current code instruction pointer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2004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  (ESP)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4290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0x3F4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  (ESP)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6576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886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1148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3434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8006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029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2578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Registers (Caller and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In relation to preserving register values:</a:t>
            </a:r>
          </a:p>
          <a:p>
            <a:r>
              <a:rPr lang="en-US" dirty="0" smtClean="0"/>
              <a:t>Caller (calling method saves)</a:t>
            </a:r>
          </a:p>
          <a:p>
            <a:pPr lvl="1"/>
            <a:r>
              <a:rPr lang="en-US" dirty="0" err="1" smtClean="0"/>
              <a:t>eax</a:t>
            </a:r>
            <a:endParaRPr lang="en-US" dirty="0" smtClean="0"/>
          </a:p>
          <a:p>
            <a:pPr lvl="1"/>
            <a:r>
              <a:rPr lang="en-US" dirty="0" err="1" smtClean="0"/>
              <a:t>edx</a:t>
            </a:r>
            <a:endParaRPr lang="en-US" dirty="0" smtClean="0"/>
          </a:p>
          <a:p>
            <a:pPr lvl="1"/>
            <a:r>
              <a:rPr lang="en-US" dirty="0" err="1" smtClean="0"/>
              <a:t>ecx</a:t>
            </a:r>
            <a:endParaRPr lang="en-US" dirty="0" smtClean="0"/>
          </a:p>
          <a:p>
            <a:r>
              <a:rPr lang="en-US" dirty="0" err="1" smtClean="0"/>
              <a:t>Callee</a:t>
            </a:r>
            <a:r>
              <a:rPr lang="en-US" dirty="0" smtClean="0"/>
              <a:t> (called method must preserve)</a:t>
            </a:r>
          </a:p>
          <a:p>
            <a:pPr lvl="1"/>
            <a:r>
              <a:rPr lang="en-US" dirty="0" err="1" smtClean="0"/>
              <a:t>ebx</a:t>
            </a:r>
            <a:endParaRPr lang="en-US" dirty="0" smtClean="0"/>
          </a:p>
          <a:p>
            <a:pPr lvl="1"/>
            <a:r>
              <a:rPr lang="en-US" dirty="0" err="1" smtClean="0"/>
              <a:t>esi</a:t>
            </a:r>
            <a:endParaRPr lang="en-US" dirty="0" smtClean="0"/>
          </a:p>
          <a:p>
            <a:pPr lvl="1"/>
            <a:r>
              <a:rPr lang="en-US" dirty="0" err="1" smtClean="0"/>
              <a:t>edi</a:t>
            </a:r>
            <a:endParaRPr lang="en-US" dirty="0" smtClean="0"/>
          </a:p>
          <a:p>
            <a:pPr lvl="1"/>
            <a:r>
              <a:rPr lang="en-US" dirty="0" err="1" smtClean="0"/>
              <a:t>ebp</a:t>
            </a:r>
            <a:endParaRPr lang="en-US" dirty="0" smtClean="0"/>
          </a:p>
          <a:p>
            <a:pPr lvl="1"/>
            <a:r>
              <a:rPr lang="en-US" dirty="0" err="1" smtClean="0"/>
              <a:t>esp</a:t>
            </a:r>
            <a:endParaRPr lang="en-US" dirty="0" smtClean="0"/>
          </a:p>
          <a:p>
            <a:pPr lvl="2"/>
            <a:r>
              <a:rPr lang="en-US" dirty="0" smtClean="0"/>
              <a:t>Must point to returned address in stack at end of method when returning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4864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5791200"/>
            <a:ext cx="3276600" cy="838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Register values may change based on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7150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caller’s </a:t>
                      </a:r>
                      <a:r>
                        <a:rPr lang="en-US" dirty="0" err="1" smtClean="0"/>
                        <a:t>ebp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 (ESP)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5791200"/>
            <a:ext cx="3276600" cy="838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Register values may change based on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9436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envp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argc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value of caller’s </a:t>
                      </a:r>
                      <a:r>
                        <a:rPr lang="en-US" sz="1800" dirty="0" err="1" smtClean="0"/>
                        <a:t>ebp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0X010</a:t>
                      </a:r>
                      <a:endParaRPr lang="en-US" sz="1800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7030A0"/>
                </a:solidFill>
              </a:rPr>
              <a:t>0x404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15000" y="5791200"/>
            <a:ext cx="3276600" cy="838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Value of </a:t>
            </a:r>
            <a:r>
              <a:rPr lang="en-US" sz="2400" dirty="0" err="1" smtClean="0">
                <a:solidFill>
                  <a:schemeClr val="bg1"/>
                </a:solidFill>
              </a:rPr>
              <a:t>argc</a:t>
            </a:r>
            <a:r>
              <a:rPr lang="en-US" sz="2400" dirty="0" smtClean="0">
                <a:solidFill>
                  <a:schemeClr val="bg1"/>
                </a:solidFill>
              </a:rPr>
              <a:t> varies based on </a:t>
            </a:r>
            <a:r>
              <a:rPr lang="en-US" sz="2400" dirty="0" err="1" smtClean="0">
                <a:solidFill>
                  <a:schemeClr val="bg1"/>
                </a:solidFill>
              </a:rPr>
              <a:t>cmd</a:t>
            </a:r>
            <a:r>
              <a:rPr lang="en-US" sz="2400" dirty="0" smtClean="0">
                <a:solidFill>
                  <a:schemeClr val="bg1"/>
                </a:solidFill>
              </a:rPr>
              <a:t>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172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envp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argc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value of caller’s </a:t>
                      </a:r>
                      <a:r>
                        <a:rPr lang="en-US" sz="1800" dirty="0" err="1" smtClean="0"/>
                        <a:t>ebp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0X010</a:t>
                      </a:r>
                      <a:endParaRPr lang="en-US" sz="1800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0x001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0x3FC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7030A0"/>
                </a:solidFill>
              </a:rPr>
              <a:t>0x404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15000" y="5791200"/>
            <a:ext cx="3276600" cy="838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mov</a:t>
            </a:r>
            <a:r>
              <a:rPr lang="en-US" sz="2400" dirty="0" smtClean="0">
                <a:solidFill>
                  <a:schemeClr val="bg1"/>
                </a:solidFill>
              </a:rPr>
              <a:t> 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r>
              <a:rPr lang="en-US" sz="2400" dirty="0" smtClean="0">
                <a:solidFill>
                  <a:schemeClr val="bg1"/>
                </a:solidFill>
              </a:rPr>
              <a:t>, %</a:t>
            </a:r>
            <a:r>
              <a:rPr lang="en-US" sz="2400" dirty="0" err="1" smtClean="0">
                <a:solidFill>
                  <a:schemeClr val="bg1"/>
                </a:solidFill>
              </a:rPr>
              <a:t>esp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172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envp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argc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value of caller’s </a:t>
                      </a:r>
                      <a:r>
                        <a:rPr lang="en-US" sz="1800" dirty="0" err="1" smtClean="0"/>
                        <a:t>ebp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0X010</a:t>
                      </a:r>
                      <a:endParaRPr lang="en-US" sz="1800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0x001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caller’s </a:t>
                      </a:r>
                      <a:r>
                        <a:rPr lang="en-US" i="1" dirty="0" err="1" smtClean="0"/>
                        <a:t>ebp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0x400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/>
                        <a:t>instr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7030A0"/>
                </a:solidFill>
              </a:rPr>
              <a:t>0x404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15000" y="5791200"/>
            <a:ext cx="3276600" cy="838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pop %</a:t>
            </a:r>
            <a:r>
              <a:rPr lang="en-US" sz="2400" dirty="0" err="1" smtClean="0">
                <a:solidFill>
                  <a:schemeClr val="bg1"/>
                </a:solidFill>
              </a:rPr>
              <a:t>ebp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4008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program.s</a:t>
            </a:r>
            <a:r>
              <a:rPr lang="en-US" dirty="0" smtClean="0"/>
              <a:t> – line by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.file	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program.c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	.def	___main;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.text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_main</a:t>
            </a:r>
          </a:p>
          <a:p>
            <a:pPr>
              <a:buNone/>
            </a:pPr>
            <a:r>
              <a:rPr lang="en-US" dirty="0" smtClean="0"/>
              <a:t>	.def	_main;	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err="1" smtClean="0">
                <a:solidFill>
                  <a:srgbClr val="00B050"/>
                </a:solidFill>
              </a:rPr>
              <a:t>scl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_main: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pushl</a:t>
            </a:r>
            <a:r>
              <a:rPr lang="en-US" dirty="0" smtClean="0"/>
              <a:t>	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subl</a:t>
            </a:r>
            <a:r>
              <a:rPr lang="en-US" dirty="0" smtClean="0"/>
              <a:t>	$8,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andl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$0,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addl</a:t>
            </a:r>
            <a:r>
              <a:rPr lang="en-US" dirty="0" smtClean="0"/>
              <a:t>	$15,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shrl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sall</a:t>
            </a:r>
            <a:r>
              <a:rPr lang="en-US" dirty="0" smtClean="0"/>
              <a:t>	$4,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%</a:t>
            </a:r>
            <a:r>
              <a:rPr lang="en-US" dirty="0" err="1" smtClean="0"/>
              <a:t>eax</a:t>
            </a:r>
            <a:r>
              <a:rPr lang="en-US" dirty="0" smtClean="0"/>
              <a:t>, 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</a:t>
            </a:r>
            <a:r>
              <a:rPr lang="en-US" dirty="0" err="1" smtClean="0"/>
              <a:t>alloca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call</a:t>
            </a:r>
            <a:r>
              <a:rPr lang="en-US" dirty="0" smtClean="0"/>
              <a:t>	___main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movl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dirty="0" smtClean="0"/>
              <a:t>(%</a:t>
            </a:r>
            <a:r>
              <a:rPr lang="en-US" dirty="0" err="1" smtClean="0">
                <a:solidFill>
                  <a:srgbClr val="0070C0"/>
                </a:solidFill>
              </a:rPr>
              <a:t>ebp</a:t>
            </a:r>
            <a:r>
              <a:rPr lang="en-US" dirty="0" smtClean="0"/>
              <a:t>), %</a:t>
            </a:r>
            <a:r>
              <a:rPr lang="en-US" dirty="0" err="1" smtClean="0"/>
              <a:t>eax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514600" y="1219199"/>
          <a:ext cx="22098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09800"/>
              </a:tblGrid>
              <a:tr h="670455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envp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[]</a:t>
                      </a:r>
                    </a:p>
                  </a:txBody>
                  <a:tcPr>
                    <a:noFill/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argc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value of caller’s </a:t>
                      </a:r>
                      <a:r>
                        <a:rPr lang="en-US" sz="1800" dirty="0" err="1" smtClean="0"/>
                        <a:t>ebp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0X010</a:t>
                      </a:r>
                      <a:endParaRPr lang="en-US" sz="1800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629400" y="1295400"/>
          <a:ext cx="2362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0x001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caller’s </a:t>
                      </a:r>
                      <a:r>
                        <a:rPr lang="en-US" i="1" dirty="0" err="1" smtClean="0"/>
                        <a:t>ebp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0x404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return </a:t>
                      </a:r>
                      <a:r>
                        <a:rPr lang="en-US" i="1" dirty="0" err="1" smtClean="0"/>
                        <a:t>addr</a:t>
                      </a:r>
                      <a:endParaRPr lang="en-US" i="1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48200" y="17199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239485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30697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7030A0"/>
                </a:solidFill>
              </a:rPr>
              <a:t>0x404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372291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43978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08362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 Program #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main(</a:t>
            </a: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argc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7030A0"/>
                </a:solidFill>
              </a:rPr>
              <a:t>char</a:t>
            </a:r>
            <a:r>
              <a:rPr lang="en-US" sz="2400" dirty="0" smtClean="0"/>
              <a:t> *</a:t>
            </a:r>
            <a:r>
              <a:rPr lang="en-US" sz="2400" dirty="0" err="1" smtClean="0"/>
              <a:t>argv</a:t>
            </a:r>
            <a:r>
              <a:rPr lang="en-US" sz="2400" dirty="0" smtClean="0"/>
              <a:t>[ ]) {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// </a:t>
            </a:r>
            <a:r>
              <a:rPr lang="en-US" sz="2400" dirty="0" err="1" smtClean="0">
                <a:solidFill>
                  <a:srgbClr val="00B050"/>
                </a:solidFill>
              </a:rPr>
              <a:t>argc</a:t>
            </a:r>
            <a:r>
              <a:rPr lang="en-US" sz="2400" dirty="0" smtClean="0">
                <a:solidFill>
                  <a:srgbClr val="00B050"/>
                </a:solidFill>
              </a:rPr>
              <a:t> is usually 1 or greater as </a:t>
            </a:r>
            <a:r>
              <a:rPr lang="en-US" sz="2400" dirty="0" err="1" smtClean="0">
                <a:solidFill>
                  <a:srgbClr val="00B050"/>
                </a:solidFill>
              </a:rPr>
              <a:t>argv</a:t>
            </a:r>
            <a:r>
              <a:rPr lang="en-US" sz="2400" dirty="0" smtClean="0">
                <a:solidFill>
                  <a:srgbClr val="00B050"/>
                </a:solidFill>
              </a:rPr>
              <a:t>[0] = pathname of program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argc</a:t>
            </a:r>
            <a:r>
              <a:rPr lang="en-US" sz="2400" dirty="0" smtClean="0"/>
              <a:t>++;</a:t>
            </a:r>
          </a:p>
          <a:p>
            <a:pPr>
              <a:buNone/>
            </a:pPr>
            <a:r>
              <a:rPr lang="en-US" sz="2400" dirty="0" smtClean="0"/>
              <a:t>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This time we are incrementing </a:t>
            </a:r>
            <a:r>
              <a:rPr lang="en-US" sz="2400" dirty="0" err="1" smtClean="0"/>
              <a:t>argc</a:t>
            </a:r>
            <a:r>
              <a:rPr lang="en-US" sz="2400" dirty="0" smtClean="0"/>
              <a:t> before returning it.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GNU Assembly #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	.file	"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register_example_2.c</a:t>
            </a:r>
            <a:r>
              <a:rPr lang="en-US" sz="1200" dirty="0" smtClean="0"/>
              <a:t>"</a:t>
            </a:r>
          </a:p>
          <a:p>
            <a:pPr>
              <a:buNone/>
            </a:pPr>
            <a:r>
              <a:rPr lang="en-US" sz="1200" dirty="0" smtClean="0"/>
              <a:t>	.def	___main;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	.text</a:t>
            </a:r>
          </a:p>
          <a:p>
            <a:pPr>
              <a:buNone/>
            </a:pPr>
            <a:r>
              <a:rPr lang="en-US" sz="1200" dirty="0" smtClean="0"/>
              <a:t>.</a:t>
            </a:r>
            <a:r>
              <a:rPr lang="en-US" sz="1200" dirty="0" err="1" smtClean="0"/>
              <a:t>globl</a:t>
            </a:r>
            <a:r>
              <a:rPr lang="en-US" sz="1200" dirty="0" smtClean="0"/>
              <a:t> _main</a:t>
            </a:r>
          </a:p>
          <a:p>
            <a:pPr>
              <a:buNone/>
            </a:pPr>
            <a:r>
              <a:rPr lang="en-US" sz="1200" dirty="0" smtClean="0"/>
              <a:t>	.def	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_main: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pushl</a:t>
            </a:r>
            <a:r>
              <a:rPr lang="en-US" sz="1200" dirty="0" smtClean="0"/>
              <a:t>	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esp</a:t>
            </a:r>
            <a:r>
              <a:rPr lang="en-US" sz="1200" dirty="0" smtClean="0"/>
              <a:t>, 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subl</a:t>
            </a:r>
            <a:r>
              <a:rPr lang="en-US" sz="1200" dirty="0" smtClean="0"/>
              <a:t>	$8,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andl</a:t>
            </a:r>
            <a:r>
              <a:rPr lang="en-US" sz="1200" dirty="0" smtClean="0"/>
              <a:t>	$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-16</a:t>
            </a:r>
            <a:r>
              <a:rPr lang="en-US" sz="1200" dirty="0" smtClean="0"/>
              <a:t>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$0,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shrl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sall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eax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</a:t>
            </a:r>
            <a:r>
              <a:rPr lang="en-US" sz="1200" dirty="0" err="1" smtClean="0"/>
              <a:t>alloca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___main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incl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	ret</a:t>
            </a:r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# 2 -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	.file	"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register_example_2.c</a:t>
            </a:r>
            <a:r>
              <a:rPr lang="en-US" sz="1200" dirty="0" smtClean="0"/>
              <a:t>"</a:t>
            </a:r>
          </a:p>
          <a:p>
            <a:pPr>
              <a:buNone/>
            </a:pPr>
            <a:r>
              <a:rPr lang="en-US" sz="1200" dirty="0" smtClean="0"/>
              <a:t>	.def	___main;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	.text</a:t>
            </a:r>
          </a:p>
          <a:p>
            <a:pPr>
              <a:buNone/>
            </a:pPr>
            <a:r>
              <a:rPr lang="en-US" sz="1200" dirty="0" smtClean="0"/>
              <a:t>.</a:t>
            </a:r>
            <a:r>
              <a:rPr lang="en-US" sz="1200" dirty="0" err="1" smtClean="0"/>
              <a:t>globl</a:t>
            </a:r>
            <a:r>
              <a:rPr lang="en-US" sz="1200" dirty="0" smtClean="0"/>
              <a:t> _main</a:t>
            </a:r>
          </a:p>
          <a:p>
            <a:pPr>
              <a:buNone/>
            </a:pPr>
            <a:r>
              <a:rPr lang="en-US" sz="1200" dirty="0" smtClean="0"/>
              <a:t>	.def	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_main: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pushl</a:t>
            </a:r>
            <a:r>
              <a:rPr lang="en-US" sz="1200" dirty="0" smtClean="0"/>
              <a:t>	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esp</a:t>
            </a:r>
            <a:r>
              <a:rPr lang="en-US" sz="1200" dirty="0" smtClean="0"/>
              <a:t>, 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subl</a:t>
            </a:r>
            <a:r>
              <a:rPr lang="en-US" sz="1200" dirty="0" smtClean="0"/>
              <a:t>	$8,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andl</a:t>
            </a:r>
            <a:r>
              <a:rPr lang="en-US" sz="1200" dirty="0" smtClean="0"/>
              <a:t>	$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-16</a:t>
            </a:r>
            <a:r>
              <a:rPr lang="en-US" sz="1200" dirty="0" smtClean="0"/>
              <a:t>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$0,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shrl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sall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eax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</a:t>
            </a:r>
            <a:r>
              <a:rPr lang="en-US" sz="1200" dirty="0" err="1" smtClean="0"/>
              <a:t>alloca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___main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incl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	ret</a:t>
            </a:r>
          </a:p>
          <a:p>
            <a:pPr>
              <a:buNone/>
            </a:pP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838200" y="5791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Still storing the current value of </a:t>
            </a:r>
            <a:r>
              <a:rPr lang="en-US" sz="2400" dirty="0" err="1" smtClean="0">
                <a:solidFill>
                  <a:schemeClr val="bg1"/>
                </a:solidFill>
              </a:rPr>
              <a:t>argc</a:t>
            </a:r>
            <a:r>
              <a:rPr lang="en-US" sz="2400" dirty="0" smtClean="0">
                <a:solidFill>
                  <a:schemeClr val="bg1"/>
                </a:solidFill>
              </a:rPr>
              <a:t> (before increment) into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so it will be the return value.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# 2 -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	.file	"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register_example_2.c</a:t>
            </a:r>
            <a:r>
              <a:rPr lang="en-US" sz="1200" dirty="0" smtClean="0"/>
              <a:t>"</a:t>
            </a:r>
          </a:p>
          <a:p>
            <a:pPr>
              <a:buNone/>
            </a:pPr>
            <a:r>
              <a:rPr lang="en-US" sz="1200" dirty="0" smtClean="0"/>
              <a:t>	.def	___main;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	.text</a:t>
            </a:r>
          </a:p>
          <a:p>
            <a:pPr>
              <a:buNone/>
            </a:pPr>
            <a:r>
              <a:rPr lang="en-US" sz="1200" dirty="0" smtClean="0"/>
              <a:t>.</a:t>
            </a:r>
            <a:r>
              <a:rPr lang="en-US" sz="1200" dirty="0" err="1" smtClean="0"/>
              <a:t>globl</a:t>
            </a:r>
            <a:r>
              <a:rPr lang="en-US" sz="1200" dirty="0" smtClean="0"/>
              <a:t> _main</a:t>
            </a:r>
          </a:p>
          <a:p>
            <a:pPr>
              <a:buNone/>
            </a:pPr>
            <a:r>
              <a:rPr lang="en-US" sz="1200" dirty="0" smtClean="0"/>
              <a:t>	.def	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_main: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pushl</a:t>
            </a:r>
            <a:r>
              <a:rPr lang="en-US" sz="1200" dirty="0" smtClean="0"/>
              <a:t>	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esp</a:t>
            </a:r>
            <a:r>
              <a:rPr lang="en-US" sz="1200" dirty="0" smtClean="0"/>
              <a:t>, 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subl</a:t>
            </a:r>
            <a:r>
              <a:rPr lang="en-US" sz="1200" dirty="0" smtClean="0"/>
              <a:t>	$8,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andl</a:t>
            </a:r>
            <a:r>
              <a:rPr lang="en-US" sz="1200" dirty="0" smtClean="0"/>
              <a:t>	$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-16</a:t>
            </a:r>
            <a:r>
              <a:rPr lang="en-US" sz="1200" dirty="0" smtClean="0"/>
              <a:t>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$0,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shrl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sall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eax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</a:t>
            </a:r>
            <a:r>
              <a:rPr lang="en-US" sz="1200" dirty="0" err="1" smtClean="0"/>
              <a:t>alloca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___main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incl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	ret</a:t>
            </a:r>
          </a:p>
          <a:p>
            <a:pPr>
              <a:buNone/>
            </a:pP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838200" y="60198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This instruction increments the value of </a:t>
            </a:r>
            <a:r>
              <a:rPr lang="en-US" sz="2400" dirty="0" err="1" smtClean="0">
                <a:solidFill>
                  <a:schemeClr val="bg1"/>
                </a:solidFill>
              </a:rPr>
              <a:t>argc</a:t>
            </a:r>
            <a:r>
              <a:rPr lang="en-US" sz="2400" dirty="0" smtClean="0">
                <a:solidFill>
                  <a:schemeClr val="bg1"/>
                </a:solidFill>
              </a:rPr>
              <a:t> in memory (which isn’t returned).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219199"/>
          <a:ext cx="2514600" cy="5489467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514600"/>
              </a:tblGrid>
              <a:tr h="65358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  <a:endParaRPr lang="en-US" dirty="0" smtClean="0"/>
                    </a:p>
                  </a:txBody>
                  <a:tcPr/>
                </a:tc>
              </a:tr>
              <a:tr h="6535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6535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358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…</a:t>
                      </a:r>
                      <a:endParaRPr lang="en-US" sz="2400" b="1" dirty="0"/>
                    </a:p>
                  </a:txBody>
                  <a:tcPr/>
                </a:tc>
              </a:tr>
              <a:tr h="6535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35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</a:p>
                    <a:p>
                      <a:pPr algn="ctr"/>
                      <a:r>
                        <a:rPr lang="en-US" dirty="0" smtClean="0"/>
                        <a:t>(dynamic</a:t>
                      </a:r>
                      <a:r>
                        <a:rPr lang="en-US" baseline="0" dirty="0" smtClean="0"/>
                        <a:t> memory)</a:t>
                      </a:r>
                      <a:endParaRPr lang="en-US" dirty="0"/>
                    </a:p>
                  </a:txBody>
                  <a:tcPr/>
                </a:tc>
              </a:tr>
              <a:tr h="9113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</a:p>
                    <a:p>
                      <a:pPr algn="ctr"/>
                      <a:r>
                        <a:rPr lang="en-US" dirty="0" smtClean="0"/>
                        <a:t>(non-constant data defined in code)</a:t>
                      </a:r>
                      <a:endParaRPr lang="en-US" dirty="0"/>
                    </a:p>
                  </a:txBody>
                  <a:tcPr/>
                </a:tc>
              </a:tr>
              <a:tr h="6535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</a:t>
                      </a:r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1447800" y="2362200"/>
            <a:ext cx="381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0800000">
            <a:off x="1447800" y="3657600"/>
            <a:ext cx="381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95600" y="1066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HIGH ADDR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LOW ADDR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143000"/>
            <a:ext cx="4419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Memory allocation is configured so that the beginning of the stack is towards the very end of the allocated memory for the program at run time.</a:t>
            </a:r>
          </a:p>
          <a:p>
            <a:endParaRPr lang="en-US" dirty="0" smtClean="0"/>
          </a:p>
          <a:p>
            <a:r>
              <a:rPr lang="en-US" dirty="0" smtClean="0"/>
              <a:t>The stack grows downwards in memory use.</a:t>
            </a:r>
          </a:p>
          <a:p>
            <a:endParaRPr lang="en-US" dirty="0" smtClean="0"/>
          </a:p>
          <a:p>
            <a:r>
              <a:rPr lang="en-US" dirty="0" smtClean="0"/>
              <a:t>The heap grows upwards.</a:t>
            </a:r>
          </a:p>
          <a:p>
            <a:endParaRPr lang="en-US" dirty="0" smtClean="0"/>
          </a:p>
          <a:p>
            <a:r>
              <a:rPr lang="en-US" dirty="0" smtClean="0"/>
              <a:t>The program code, constants, and predefined data are loaded in the lower memory at startup.</a:t>
            </a:r>
          </a:p>
          <a:p>
            <a:endParaRPr lang="en-US" dirty="0" smtClean="0"/>
          </a:p>
          <a:p>
            <a:r>
              <a:rPr lang="en-US" dirty="0" smtClean="0"/>
              <a:t>Environment and command line arguments are at the top (end) of the memory.</a:t>
            </a:r>
          </a:p>
          <a:p>
            <a:endParaRPr lang="en-US" dirty="0" smtClean="0"/>
          </a:p>
          <a:p>
            <a:r>
              <a:rPr lang="en-US" dirty="0" smtClean="0"/>
              <a:t>The x86 architecture is little </a:t>
            </a:r>
            <a:r>
              <a:rPr lang="en-US" dirty="0" err="1" smtClean="0"/>
              <a:t>endian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 Program #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main(</a:t>
            </a: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argc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7030A0"/>
                </a:solidFill>
              </a:rPr>
              <a:t>char</a:t>
            </a:r>
            <a:r>
              <a:rPr lang="en-US" sz="2400" dirty="0" smtClean="0"/>
              <a:t> *</a:t>
            </a:r>
            <a:r>
              <a:rPr lang="en-US" sz="2400" dirty="0" err="1" smtClean="0"/>
              <a:t>argv</a:t>
            </a:r>
            <a:r>
              <a:rPr lang="en-US" sz="2400" dirty="0" smtClean="0"/>
              <a:t>[ ]) {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// </a:t>
            </a:r>
            <a:r>
              <a:rPr lang="en-US" sz="2400" dirty="0" err="1" smtClean="0">
                <a:solidFill>
                  <a:srgbClr val="00B050"/>
                </a:solidFill>
              </a:rPr>
              <a:t>argc</a:t>
            </a:r>
            <a:r>
              <a:rPr lang="en-US" sz="2400" dirty="0" smtClean="0">
                <a:solidFill>
                  <a:srgbClr val="00B050"/>
                </a:solidFill>
              </a:rPr>
              <a:t> is usually 1 or greater as </a:t>
            </a:r>
            <a:r>
              <a:rPr lang="en-US" sz="2400" dirty="0" err="1" smtClean="0">
                <a:solidFill>
                  <a:srgbClr val="00B050"/>
                </a:solidFill>
              </a:rPr>
              <a:t>argv</a:t>
            </a:r>
            <a:r>
              <a:rPr lang="en-US" sz="2400" dirty="0" smtClean="0">
                <a:solidFill>
                  <a:srgbClr val="00B050"/>
                </a:solidFill>
              </a:rPr>
              <a:t>[0] = pathname of program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return</a:t>
            </a:r>
            <a:r>
              <a:rPr lang="en-US" sz="2400" dirty="0" smtClean="0"/>
              <a:t> ++</a:t>
            </a:r>
            <a:r>
              <a:rPr lang="en-US" sz="2400" dirty="0" err="1" smtClean="0"/>
              <a:t>argc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This time we are incrementing </a:t>
            </a:r>
            <a:r>
              <a:rPr lang="en-US" sz="2400" dirty="0" err="1" smtClean="0"/>
              <a:t>argc</a:t>
            </a:r>
            <a:r>
              <a:rPr lang="en-US" sz="2400" dirty="0" smtClean="0"/>
              <a:t> before returning it.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GNU Assembly #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	.file	"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register_example_3.c</a:t>
            </a:r>
            <a:r>
              <a:rPr lang="en-US" sz="1200" dirty="0" smtClean="0"/>
              <a:t>"</a:t>
            </a:r>
          </a:p>
          <a:p>
            <a:pPr>
              <a:buNone/>
            </a:pPr>
            <a:r>
              <a:rPr lang="en-US" sz="1200" dirty="0" smtClean="0"/>
              <a:t>	.def	___main;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	.text</a:t>
            </a:r>
          </a:p>
          <a:p>
            <a:pPr>
              <a:buNone/>
            </a:pPr>
            <a:r>
              <a:rPr lang="en-US" sz="1200" dirty="0" smtClean="0"/>
              <a:t>.</a:t>
            </a:r>
            <a:r>
              <a:rPr lang="en-US" sz="1200" dirty="0" err="1" smtClean="0"/>
              <a:t>globl</a:t>
            </a:r>
            <a:r>
              <a:rPr lang="en-US" sz="1200" dirty="0" smtClean="0"/>
              <a:t> _main</a:t>
            </a:r>
          </a:p>
          <a:p>
            <a:pPr>
              <a:buNone/>
            </a:pPr>
            <a:r>
              <a:rPr lang="en-US" sz="1200" dirty="0" smtClean="0"/>
              <a:t>	.def	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_main: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pushl</a:t>
            </a:r>
            <a:r>
              <a:rPr lang="en-US" sz="1200" dirty="0" smtClean="0"/>
              <a:t>	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esp</a:t>
            </a:r>
            <a:r>
              <a:rPr lang="en-US" sz="1200" dirty="0" smtClean="0"/>
              <a:t>, 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subl</a:t>
            </a:r>
            <a:r>
              <a:rPr lang="en-US" sz="1200" dirty="0" smtClean="0"/>
              <a:t>	$8,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andl</a:t>
            </a:r>
            <a:r>
              <a:rPr lang="en-US" sz="1200" dirty="0" smtClean="0"/>
              <a:t>	$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-16</a:t>
            </a:r>
            <a:r>
              <a:rPr lang="en-US" sz="1200" dirty="0" smtClean="0"/>
              <a:t>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$0,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shrl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sall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eax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</a:t>
            </a:r>
            <a:r>
              <a:rPr lang="en-US" sz="1200" dirty="0" err="1" smtClean="0"/>
              <a:t>alloca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___main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incl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r>
              <a:rPr lang="en-US" sz="1200" dirty="0" smtClean="0"/>
              <a:t> 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	ret</a:t>
            </a:r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# 3 -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	.file	"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register_example_3.c</a:t>
            </a:r>
            <a:r>
              <a:rPr lang="en-US" sz="1200" dirty="0" smtClean="0"/>
              <a:t>"</a:t>
            </a:r>
          </a:p>
          <a:p>
            <a:pPr>
              <a:buNone/>
            </a:pPr>
            <a:r>
              <a:rPr lang="en-US" sz="1200" dirty="0" smtClean="0"/>
              <a:t>	.def	___main;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	.text</a:t>
            </a:r>
          </a:p>
          <a:p>
            <a:pPr>
              <a:buNone/>
            </a:pPr>
            <a:r>
              <a:rPr lang="en-US" sz="1200" dirty="0" smtClean="0"/>
              <a:t>.</a:t>
            </a:r>
            <a:r>
              <a:rPr lang="en-US" sz="1200" dirty="0" err="1" smtClean="0"/>
              <a:t>globl</a:t>
            </a:r>
            <a:r>
              <a:rPr lang="en-US" sz="1200" dirty="0" smtClean="0"/>
              <a:t> _main</a:t>
            </a:r>
          </a:p>
          <a:p>
            <a:pPr>
              <a:buNone/>
            </a:pPr>
            <a:r>
              <a:rPr lang="en-US" sz="1200" dirty="0" smtClean="0"/>
              <a:t>	.def	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_main: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pushl</a:t>
            </a:r>
            <a:r>
              <a:rPr lang="en-US" sz="1200" dirty="0" smtClean="0"/>
              <a:t>	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esp</a:t>
            </a:r>
            <a:r>
              <a:rPr lang="en-US" sz="1200" dirty="0" smtClean="0"/>
              <a:t>, 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subl</a:t>
            </a:r>
            <a:r>
              <a:rPr lang="en-US" sz="1200" dirty="0" smtClean="0"/>
              <a:t>	$8,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andl</a:t>
            </a:r>
            <a:r>
              <a:rPr lang="en-US" sz="1200" dirty="0" smtClean="0"/>
              <a:t>	$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-16</a:t>
            </a:r>
            <a:r>
              <a:rPr lang="en-US" sz="1200" dirty="0" smtClean="0"/>
              <a:t>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$0,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shrl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sall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eax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</a:t>
            </a:r>
            <a:r>
              <a:rPr lang="en-US" sz="1200" dirty="0" err="1" smtClean="0"/>
              <a:t>alloca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___main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incl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r>
              <a:rPr lang="en-US" sz="1200" dirty="0" smtClean="0"/>
              <a:t> 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	ret</a:t>
            </a:r>
          </a:p>
          <a:p>
            <a:pPr>
              <a:buNone/>
            </a:pP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838200" y="57912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This instruction increments the value of </a:t>
            </a:r>
            <a:r>
              <a:rPr lang="en-US" sz="2400" dirty="0" err="1" smtClean="0">
                <a:solidFill>
                  <a:schemeClr val="bg1"/>
                </a:solidFill>
              </a:rPr>
              <a:t>argc</a:t>
            </a:r>
            <a:r>
              <a:rPr lang="en-US" sz="2400" dirty="0" smtClean="0">
                <a:solidFill>
                  <a:schemeClr val="bg1"/>
                </a:solidFill>
              </a:rPr>
              <a:t> in memory first.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# 3 -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	.file	"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register_example_3.c</a:t>
            </a:r>
            <a:r>
              <a:rPr lang="en-US" sz="1200" dirty="0" smtClean="0"/>
              <a:t>"</a:t>
            </a:r>
          </a:p>
          <a:p>
            <a:pPr>
              <a:buNone/>
            </a:pPr>
            <a:r>
              <a:rPr lang="en-US" sz="1200" dirty="0" smtClean="0"/>
              <a:t>	.def	___main;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	.text</a:t>
            </a:r>
          </a:p>
          <a:p>
            <a:pPr>
              <a:buNone/>
            </a:pPr>
            <a:r>
              <a:rPr lang="en-US" sz="1200" dirty="0" smtClean="0"/>
              <a:t>.</a:t>
            </a:r>
            <a:r>
              <a:rPr lang="en-US" sz="1200" dirty="0" err="1" smtClean="0"/>
              <a:t>globl</a:t>
            </a:r>
            <a:r>
              <a:rPr lang="en-US" sz="1200" dirty="0" smtClean="0"/>
              <a:t> _main</a:t>
            </a:r>
          </a:p>
          <a:p>
            <a:pPr>
              <a:buNone/>
            </a:pPr>
            <a:r>
              <a:rPr lang="en-US" sz="1200" dirty="0" smtClean="0"/>
              <a:t>	.def	_main;</a:t>
            </a:r>
            <a:r>
              <a:rPr lang="en-US" sz="1200" dirty="0" smtClean="0">
                <a:solidFill>
                  <a:srgbClr val="00B050"/>
                </a:solidFill>
              </a:rPr>
              <a:t>	.</a:t>
            </a:r>
            <a:r>
              <a:rPr lang="en-US" sz="1200" dirty="0" err="1" smtClean="0">
                <a:solidFill>
                  <a:srgbClr val="00B050"/>
                </a:solidFill>
              </a:rPr>
              <a:t>scl</a:t>
            </a:r>
            <a:r>
              <a:rPr lang="en-US" sz="1200" dirty="0" smtClean="0">
                <a:solidFill>
                  <a:srgbClr val="00B050"/>
                </a:solidFill>
              </a:rPr>
              <a:t>	2;	.type	32;	.</a:t>
            </a:r>
            <a:r>
              <a:rPr lang="en-US" sz="1200" dirty="0" err="1" smtClean="0">
                <a:solidFill>
                  <a:srgbClr val="00B050"/>
                </a:solidFill>
              </a:rPr>
              <a:t>endef</a:t>
            </a:r>
            <a:endParaRPr lang="en-US" sz="1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200" dirty="0" smtClean="0"/>
              <a:t>_main: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pushl</a:t>
            </a:r>
            <a:r>
              <a:rPr lang="en-US" sz="1200" dirty="0" smtClean="0"/>
              <a:t>	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esp</a:t>
            </a:r>
            <a:r>
              <a:rPr lang="en-US" sz="1200" dirty="0" smtClean="0"/>
              <a:t>, %</a:t>
            </a:r>
            <a:r>
              <a:rPr lang="en-US" sz="1200" dirty="0" err="1" smtClean="0"/>
              <a:t>ebp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subl</a:t>
            </a:r>
            <a:r>
              <a:rPr lang="en-US" sz="1200" dirty="0" smtClean="0"/>
              <a:t>	$8,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andl</a:t>
            </a:r>
            <a:r>
              <a:rPr lang="en-US" sz="1200" dirty="0" smtClean="0"/>
              <a:t>	$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-16</a:t>
            </a:r>
            <a:r>
              <a:rPr lang="en-US" sz="1200" dirty="0" smtClean="0"/>
              <a:t>, %</a:t>
            </a:r>
            <a:r>
              <a:rPr lang="en-US" sz="1200" dirty="0" err="1" smtClean="0"/>
              <a:t>esp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$0,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addl</a:t>
            </a:r>
            <a:r>
              <a:rPr lang="en-US" sz="1200" dirty="0" smtClean="0"/>
              <a:t>	$15,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shrl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sall</a:t>
            </a:r>
            <a:r>
              <a:rPr lang="en-US" sz="1200" dirty="0" smtClean="0"/>
              <a:t>	$4,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%</a:t>
            </a:r>
            <a:r>
              <a:rPr lang="en-US" sz="1200" dirty="0" err="1" smtClean="0"/>
              <a:t>eax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-4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</a:t>
            </a:r>
            <a:r>
              <a:rPr lang="en-US" sz="1200" dirty="0" err="1" smtClean="0"/>
              <a:t>alloca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call</a:t>
            </a:r>
            <a:r>
              <a:rPr lang="en-US" sz="1200" dirty="0" smtClean="0"/>
              <a:t>	___main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incl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movl</a:t>
            </a:r>
            <a:r>
              <a:rPr lang="en-US" sz="1200" dirty="0" smtClean="0"/>
              <a:t>	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200" dirty="0" smtClean="0"/>
              <a:t>(%</a:t>
            </a:r>
            <a:r>
              <a:rPr lang="en-US" sz="1200" dirty="0" err="1" smtClean="0"/>
              <a:t>ebp</a:t>
            </a:r>
            <a:r>
              <a:rPr lang="en-US" sz="1200" dirty="0" smtClean="0"/>
              <a:t>), %</a:t>
            </a:r>
            <a:r>
              <a:rPr lang="en-US" sz="1200" dirty="0" err="1" smtClean="0"/>
              <a:t>eax</a:t>
            </a:r>
            <a:r>
              <a:rPr lang="en-US" sz="1200" dirty="0" smtClean="0"/>
              <a:t> 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0070C0"/>
                </a:solidFill>
              </a:rPr>
              <a:t>leave</a:t>
            </a:r>
          </a:p>
          <a:p>
            <a:pPr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	ret</a:t>
            </a:r>
          </a:p>
          <a:p>
            <a:pPr>
              <a:buNone/>
            </a:pP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838200" y="6019800"/>
            <a:ext cx="2286000" cy="2286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048000"/>
            <a:ext cx="5715000" cy="35052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This instructions sets </a:t>
            </a:r>
            <a:r>
              <a:rPr lang="en-US" sz="2400" dirty="0" err="1" smtClean="0">
                <a:solidFill>
                  <a:schemeClr val="bg1"/>
                </a:solidFill>
              </a:rPr>
              <a:t>eax</a:t>
            </a:r>
            <a:r>
              <a:rPr lang="en-US" sz="2400" dirty="0" smtClean="0">
                <a:solidFill>
                  <a:schemeClr val="bg1"/>
                </a:solidFill>
              </a:rPr>
              <a:t> to the newly modified value of </a:t>
            </a:r>
            <a:r>
              <a:rPr lang="en-US" sz="2400" dirty="0" err="1" smtClean="0">
                <a:solidFill>
                  <a:schemeClr val="bg1"/>
                </a:solidFill>
              </a:rPr>
              <a:t>argc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This incremented value will be returned.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http://en.wikipedia.org/wiki/X86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http://en.wikibooks.org/wiki/X86_Assembly/X86_Architecture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http://en.wikibooks.org/wiki/X86_Assembly/GAS_Syntax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http://scr.csc.noctrl.edu/courses/csc220/asm/GnuFTPl.htm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http://www.governmentsecurity.org/forum/index.php?showtopic=32146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http://blogs.embarcadero.com/eboling/2009/10/13/5620</a:t>
            </a:r>
          </a:p>
          <a:p>
            <a:r>
              <a:rPr lang="en-US" dirty="0" smtClean="0">
                <a:hlinkClick r:id="rId8"/>
              </a:rPr>
              <a:t>http://gcc.gnu.org/onlinedocs/gccint/Initialization.html</a:t>
            </a:r>
          </a:p>
          <a:p>
            <a:r>
              <a:rPr lang="en-US" dirty="0" err="1" smtClean="0"/>
              <a:t>gcc</a:t>
            </a:r>
            <a:r>
              <a:rPr lang="en-US" dirty="0" smtClean="0"/>
              <a:t> version - </a:t>
            </a:r>
            <a:r>
              <a:rPr lang="pt-BR" dirty="0" smtClean="0"/>
              <a:t>gcc (GCC) 3.4.5 (mingw-vista special r3)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1447800"/>
            <a:ext cx="7162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x86 Assembly Registers and the Stack</a:t>
            </a:r>
            <a:r>
              <a:rPr lang="en-US" dirty="0"/>
              <a:t> by </a:t>
            </a:r>
            <a:r>
              <a:rPr lang="en-US" dirty="0">
                <a:hlinkClick r:id="rId2"/>
              </a:rPr>
              <a:t>Rodney Beede</a:t>
            </a:r>
            <a:r>
              <a:rPr lang="en-US" dirty="0"/>
              <a:t> is licensed under a </a:t>
            </a:r>
            <a:r>
              <a:rPr lang="en-US" dirty="0">
                <a:hlinkClick r:id="rId3"/>
              </a:rPr>
              <a:t>Creative Commons Attribution-Share Alike 3.0 United States License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Any </a:t>
            </a:r>
            <a:r>
              <a:rPr lang="en-US" dirty="0"/>
              <a:t>slides you copy/modify </a:t>
            </a:r>
            <a:r>
              <a:rPr lang="en-US" dirty="0" smtClean="0"/>
              <a:t>into </a:t>
            </a:r>
            <a:r>
              <a:rPr lang="en-US" dirty="0"/>
              <a:t>your own work must retain the </a:t>
            </a:r>
            <a:r>
              <a:rPr lang="en-US" dirty="0" smtClean="0"/>
              <a:t>following</a:t>
            </a:r>
            <a:r>
              <a:rPr lang="en-US" dirty="0"/>
              <a:t> </a:t>
            </a:r>
            <a:r>
              <a:rPr lang="en-US" dirty="0" smtClean="0"/>
              <a:t>on each slide/page where the work appears:</a:t>
            </a:r>
          </a:p>
          <a:p>
            <a:endParaRPr lang="en-US" dirty="0" smtClean="0"/>
          </a:p>
          <a:p>
            <a:r>
              <a:rPr lang="en-US" dirty="0" smtClean="0"/>
              <a:t>Derived </a:t>
            </a:r>
            <a:r>
              <a:rPr lang="en-US" dirty="0"/>
              <a:t>from "x86 Assembly Registers and the Stack" by </a:t>
            </a:r>
            <a:r>
              <a:rPr lang="en-US" dirty="0">
                <a:hlinkClick r:id="rId2"/>
              </a:rPr>
              <a:t>Rodney Beede</a:t>
            </a:r>
            <a:endParaRPr lang="en-US" dirty="0"/>
          </a:p>
          <a:p>
            <a:endParaRPr lang="en-US" dirty="0"/>
          </a:p>
        </p:txBody>
      </p:sp>
      <p:pic>
        <p:nvPicPr>
          <p:cNvPr id="1028" name="Picture 4" descr="Creative Commons Licen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838200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State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1752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 (1024)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143000"/>
            <a:ext cx="441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possible memory layout.</a:t>
            </a:r>
          </a:p>
          <a:p>
            <a:endParaRPr lang="en-US" sz="2400" dirty="0" smtClean="0"/>
          </a:p>
          <a:p>
            <a:r>
              <a:rPr lang="en-US" sz="2400" dirty="0" smtClean="0"/>
              <a:t>Free memory on the stack ending at 0x400 (address first 4 free bytes starting at 0x3FC).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argc</a:t>
            </a:r>
            <a:r>
              <a:rPr lang="en-US" sz="2400" dirty="0" smtClean="0"/>
              <a:t>/</a:t>
            </a:r>
            <a:r>
              <a:rPr lang="en-US" sz="2400" dirty="0" err="1" smtClean="0"/>
              <a:t>argv</a:t>
            </a:r>
            <a:r>
              <a:rPr lang="en-US" sz="2400" dirty="0" smtClean="0"/>
              <a:t>/</a:t>
            </a:r>
            <a:r>
              <a:rPr lang="en-US" sz="2400" dirty="0" err="1" smtClean="0"/>
              <a:t>envp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args</a:t>
            </a:r>
            <a:r>
              <a:rPr lang="en-US" sz="2400" dirty="0" smtClean="0"/>
              <a:t> consume an unknown amount of memory until run time.</a:t>
            </a:r>
          </a:p>
          <a:p>
            <a:endParaRPr lang="en-US" sz="2400" dirty="0" smtClean="0"/>
          </a:p>
          <a:p>
            <a:r>
              <a:rPr lang="en-US" sz="2400" dirty="0" smtClean="0"/>
              <a:t>TEXT, DATA consume a fixed block of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HEAP can grow as needed pending sufficient memory.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2438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 (1020)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3048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 (1016)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3733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 (1012)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600" y="4419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(1008)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 (1004)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956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219199"/>
          <a:ext cx="25146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5146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 (Start)</a:t>
                      </a:r>
                    </a:p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State (Registers)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143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 the code has been loaded but before execution has begun our registers look like: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2362200"/>
          <a:ext cx="3505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0x400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1219199"/>
          <a:ext cx="25146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5146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Return Address</a:t>
                      </a:r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 (Start)</a:t>
                      </a:r>
                    </a:p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895600" y="1752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 (1024)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95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95600" y="2438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 (1020)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5600" y="3048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 (1016)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95600" y="3733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 (1012)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95600" y="4419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(1008)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956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 (1004)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956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State (Registers)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143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 the code has been loaded but before execution has begun our registers look like: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2362200"/>
          <a:ext cx="3505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(Hex)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ESI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 smtClean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EBP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?@$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Ω∆╟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0x400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1219199"/>
          <a:ext cx="2514600" cy="548639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514600"/>
              </a:tblGrid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argc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argv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envp</a:t>
                      </a: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Return Address</a:t>
                      </a:r>
                      <a:endParaRPr lang="en-US" dirty="0" smtClean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 (Start)</a:t>
                      </a:r>
                    </a:p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sz="3600" b="1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93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…</a:t>
                      </a:r>
                    </a:p>
                  </a:txBody>
                  <a:tcPr anchor="ctr"/>
                </a:tc>
              </a:tr>
              <a:tr h="67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TEXT, DATA,</a:t>
                      </a:r>
                      <a:r>
                        <a:rPr lang="en-US" baseline="0" dirty="0" smtClean="0"/>
                        <a:t> HEAP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(code, constants)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895600" y="1752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0x400 (1024)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95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0x0 (0)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95600" y="2438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0x3FC (1020)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5600" y="3048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0x3F8 (1016)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95600" y="3733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0x3F4 (1012)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95600" y="4419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0x3F0 (1008)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956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0x3EC (1004)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95600" y="5879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…</a:t>
            </a:r>
            <a:endParaRPr lang="en-US" dirty="0"/>
          </a:p>
        </p:txBody>
      </p:sp>
      <p:sp>
        <p:nvSpPr>
          <p:cNvPr id="17" name="Oval Callout 16"/>
          <p:cNvSpPr/>
          <p:nvPr/>
        </p:nvSpPr>
        <p:spPr>
          <a:xfrm>
            <a:off x="4038600" y="228600"/>
            <a:ext cx="4876800" cy="2286000"/>
          </a:xfrm>
          <a:prstGeom prst="wedgeEllipseCallout">
            <a:avLst>
              <a:gd name="adj1" fmla="val 15279"/>
              <a:gd name="adj2" fmla="val 71071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This garbled text is a reminder that the value is random data because it hasn’t been set to anything yet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2941</Words>
  <Application>Microsoft Office PowerPoint</Application>
  <PresentationFormat>On-screen Show (4:3)</PresentationFormat>
  <Paragraphs>2241</Paragraphs>
  <Slides>65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x86 Assembly Registers and the Stack</vt:lpstr>
      <vt:lpstr>x86 Registers</vt:lpstr>
      <vt:lpstr>x86 Registers (Special)</vt:lpstr>
      <vt:lpstr>x86 Registers (common use)</vt:lpstr>
      <vt:lpstr>x86 Registers (Caller and Callee)</vt:lpstr>
      <vt:lpstr>Memory</vt:lpstr>
      <vt:lpstr>Initial State</vt:lpstr>
      <vt:lpstr>Initial State (Registers)</vt:lpstr>
      <vt:lpstr>Initial State (Registers)</vt:lpstr>
      <vt:lpstr>Sample C Program</vt:lpstr>
      <vt:lpstr>Sample GNU Assembly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</vt:lpstr>
      <vt:lpstr>program.s – Stepping through</vt:lpstr>
      <vt:lpstr>program.s – argc/argv/envp details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program.s – line by line</vt:lpstr>
      <vt:lpstr>Sample C Program # 2</vt:lpstr>
      <vt:lpstr>Sample GNU Assembly # 2</vt:lpstr>
      <vt:lpstr>Sample # 2 - Differences</vt:lpstr>
      <vt:lpstr>Sample # 2 - Differences</vt:lpstr>
      <vt:lpstr>Sample C Program # 3</vt:lpstr>
      <vt:lpstr>Sample GNU Assembly # 3</vt:lpstr>
      <vt:lpstr>Sample # 3 - Differences</vt:lpstr>
      <vt:lpstr>Sample # 3 - Differences</vt:lpstr>
      <vt:lpstr>References</vt:lpstr>
      <vt:lpstr>Copyright</vt:lpstr>
    </vt:vector>
  </TitlesOfParts>
  <Company>Risk Metrics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Rodney</dc:creator>
  <cp:lastModifiedBy>Rodney</cp:lastModifiedBy>
  <cp:revision>450</cp:revision>
  <dcterms:created xsi:type="dcterms:W3CDTF">2009-11-18T20:33:58Z</dcterms:created>
  <dcterms:modified xsi:type="dcterms:W3CDTF">2009-12-04T19:03:14Z</dcterms:modified>
</cp:coreProperties>
</file>